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16" r:id="rId3"/>
    <p:sldId id="547" r:id="rId4"/>
    <p:sldId id="481" r:id="rId5"/>
    <p:sldId id="620" r:id="rId6"/>
    <p:sldId id="482" r:id="rId7"/>
    <p:sldId id="430" r:id="rId8"/>
    <p:sldId id="471" r:id="rId9"/>
    <p:sldId id="621" r:id="rId10"/>
    <p:sldId id="628" r:id="rId11"/>
    <p:sldId id="629" r:id="rId12"/>
    <p:sldId id="550" r:id="rId13"/>
    <p:sldId id="630" r:id="rId14"/>
    <p:sldId id="577" r:id="rId15"/>
    <p:sldId id="473" r:id="rId16"/>
    <p:sldId id="631" r:id="rId17"/>
    <p:sldId id="632" r:id="rId18"/>
    <p:sldId id="562" r:id="rId19"/>
    <p:sldId id="479" r:id="rId20"/>
    <p:sldId id="491" r:id="rId21"/>
    <p:sldId id="492" r:id="rId22"/>
    <p:sldId id="493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2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tiff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tiff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tiff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tiff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tiff"/><Relationship Id="rId5" Type="http://schemas.openxmlformats.org/officeDocument/2006/relationships/image" Target="../media/image18.png"/><Relationship Id="rId4" Type="http://schemas.openxmlformats.org/officeDocument/2006/relationships/image" Target="../media/image6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0.png"/><Relationship Id="rId12" Type="http://schemas.openxmlformats.org/officeDocument/2006/relationships/image" Target="../media/image29.png"/><Relationship Id="rId11" Type="http://schemas.openxmlformats.org/officeDocument/2006/relationships/image" Target="../media/image28.png"/><Relationship Id="rId10" Type="http://schemas.openxmlformats.org/officeDocument/2006/relationships/image" Target="../media/image27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tags" Target="../tags/tag9.xml"/><Relationship Id="rId7" Type="http://schemas.openxmlformats.org/officeDocument/2006/relationships/image" Target="../media/image32.jpeg"/><Relationship Id="rId6" Type="http://schemas.openxmlformats.org/officeDocument/2006/relationships/tags" Target="../tags/tag8.xml"/><Relationship Id="rId5" Type="http://schemas.openxmlformats.org/officeDocument/2006/relationships/image" Target="../media/image31.png"/><Relationship Id="rId4" Type="http://schemas.openxmlformats.org/officeDocument/2006/relationships/tags" Target="../tags/tag7.xml"/><Relationship Id="rId3" Type="http://schemas.openxmlformats.org/officeDocument/2006/relationships/image" Target="../media/image19.png"/><Relationship Id="rId2" Type="http://schemas.openxmlformats.org/officeDocument/2006/relationships/tags" Target="../tags/tag6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9.png"/><Relationship Id="rId10" Type="http://schemas.openxmlformats.org/officeDocument/2006/relationships/tags" Target="../tags/tag10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加法运算定律</a:t>
            </a:r>
            <a:endParaRPr lang="zh-CN" altLang="en-US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运算定律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3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连减的简便计算</a:t>
            </a:r>
            <a:endParaRPr lang="en-US" altLang="zh-CN" sz="3600" dirty="0"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4212" name="Rectangle 4"/>
          <p:cNvSpPr>
            <a:spLocks noGrp="1" noChangeArrowheads="1"/>
          </p:cNvSpPr>
          <p:nvPr/>
        </p:nvSpPr>
        <p:spPr>
          <a:xfrm>
            <a:off x="1981513" y="648871"/>
            <a:ext cx="8229600" cy="1143000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4000" dirty="0" smtClean="0">
                <a:solidFill>
                  <a:srgbClr val="FF0066"/>
                </a:solidFill>
                <a:latin typeface="华文琥珀" panose="02010800040101010101" charset="-122"/>
                <a:ea typeface="华文琥珀" panose="02010800040101010101" charset="-122"/>
              </a:rPr>
              <a:t>方法三</a:t>
            </a:r>
            <a:endParaRPr lang="en-US" altLang="zh-CN" sz="4000" dirty="0" smtClean="0">
              <a:solidFill>
                <a:srgbClr val="FF0066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2795" y="1556385"/>
            <a:ext cx="1073467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先算出李叔叔昨天和今天一共看了多少页,然后从总页数里面去掉看过的页数。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9666" y="3233834"/>
            <a:ext cx="396494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234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66+34</a:t>
            </a: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45843" y="4007525"/>
            <a:ext cx="278257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=234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100 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8622" y="4790046"/>
            <a:ext cx="29679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=134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（页） 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45756" y="5673700"/>
            <a:ext cx="477964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答：还剩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页没看。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383540" y="1493934"/>
            <a:ext cx="3709801" cy="2201131"/>
            <a:chOff x="5384" y="5093"/>
            <a:chExt cx="5842" cy="3466"/>
          </a:xfrm>
        </p:grpSpPr>
        <p:sp>
          <p:nvSpPr>
            <p:cNvPr id="30" name="矩形 29"/>
            <p:cNvSpPr/>
            <p:nvPr/>
          </p:nvSpPr>
          <p:spPr>
            <a:xfrm>
              <a:off x="6141" y="5093"/>
              <a:ext cx="5085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234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66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34 </a:t>
              </a:r>
              <a:endPara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584" y="6311"/>
              <a:ext cx="3960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=168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34 </a:t>
              </a:r>
              <a:endPara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384" y="7543"/>
              <a:ext cx="2514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=134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endPara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04640" y="1493934"/>
            <a:ext cx="3709801" cy="2201131"/>
            <a:chOff x="6464" y="2353"/>
            <a:chExt cx="5842" cy="3466"/>
          </a:xfrm>
        </p:grpSpPr>
        <p:sp>
          <p:nvSpPr>
            <p:cNvPr id="35" name="矩形 34"/>
            <p:cNvSpPr/>
            <p:nvPr/>
          </p:nvSpPr>
          <p:spPr>
            <a:xfrm>
              <a:off x="7221" y="2353"/>
              <a:ext cx="5085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234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34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66 </a:t>
              </a:r>
              <a:endPara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664" y="3571"/>
              <a:ext cx="3960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=200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66 </a:t>
              </a:r>
              <a:endPara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464" y="4803"/>
              <a:ext cx="2514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=134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endPara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25740" y="1506634"/>
            <a:ext cx="4445766" cy="2201131"/>
            <a:chOff x="12324" y="2353"/>
            <a:chExt cx="7001" cy="3466"/>
          </a:xfrm>
        </p:grpSpPr>
        <p:sp>
          <p:nvSpPr>
            <p:cNvPr id="39" name="矩形 38"/>
            <p:cNvSpPr/>
            <p:nvPr/>
          </p:nvSpPr>
          <p:spPr>
            <a:xfrm>
              <a:off x="13081" y="2353"/>
              <a:ext cx="6244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234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66+34</a:t>
              </a:r>
              <a:r>
                <a:rPr 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2524" y="3571"/>
              <a:ext cx="4382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=234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100 </a:t>
              </a:r>
              <a:endPara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2324" y="4803"/>
              <a:ext cx="2514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=134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endPara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1104265" y="4245610"/>
            <a:ext cx="1040130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没有括号的连减运算中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任意交换减数的位置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差不变。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653234" y="5366068"/>
            <a:ext cx="2885726" cy="76944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p>
            <a:r>
              <a:rPr lang="en-US" altLang="zh-CN" sz="4400" i="1" dirty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a-b-c=a-c-b</a:t>
            </a:r>
            <a:endParaRPr lang="zh-CN" altLang="en-US" sz="4400" i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83540" y="1506855"/>
            <a:ext cx="3543300" cy="2187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4231640" y="1520190"/>
            <a:ext cx="3543300" cy="2187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6" grpId="0" bldLvl="0" animBg="1"/>
      <p:bldP spid="57" grpId="0" bldLvl="0" animBg="1"/>
      <p:bldP spid="5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383540" y="1493934"/>
            <a:ext cx="3709801" cy="2201131"/>
            <a:chOff x="5384" y="5093"/>
            <a:chExt cx="5842" cy="3466"/>
          </a:xfrm>
        </p:grpSpPr>
        <p:sp>
          <p:nvSpPr>
            <p:cNvPr id="30" name="矩形 29"/>
            <p:cNvSpPr/>
            <p:nvPr/>
          </p:nvSpPr>
          <p:spPr>
            <a:xfrm>
              <a:off x="6141" y="5093"/>
              <a:ext cx="5085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234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66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34 </a:t>
              </a:r>
              <a:endPara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584" y="6311"/>
              <a:ext cx="3960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=168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34 </a:t>
              </a:r>
              <a:endPara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384" y="7543"/>
              <a:ext cx="2514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=134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endPara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04640" y="1493934"/>
            <a:ext cx="3709801" cy="2201131"/>
            <a:chOff x="6464" y="2353"/>
            <a:chExt cx="5842" cy="3466"/>
          </a:xfrm>
        </p:grpSpPr>
        <p:sp>
          <p:nvSpPr>
            <p:cNvPr id="35" name="矩形 34"/>
            <p:cNvSpPr/>
            <p:nvPr/>
          </p:nvSpPr>
          <p:spPr>
            <a:xfrm>
              <a:off x="7221" y="2353"/>
              <a:ext cx="5085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234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34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66 </a:t>
              </a:r>
              <a:endPara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664" y="3571"/>
              <a:ext cx="3960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=200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66 </a:t>
              </a:r>
              <a:endPara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464" y="4803"/>
              <a:ext cx="2514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=134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endPara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25740" y="1506634"/>
            <a:ext cx="4445766" cy="2201131"/>
            <a:chOff x="12324" y="2353"/>
            <a:chExt cx="7001" cy="3466"/>
          </a:xfrm>
        </p:grpSpPr>
        <p:sp>
          <p:nvSpPr>
            <p:cNvPr id="39" name="矩形 38"/>
            <p:cNvSpPr/>
            <p:nvPr/>
          </p:nvSpPr>
          <p:spPr>
            <a:xfrm>
              <a:off x="13081" y="2353"/>
              <a:ext cx="6244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234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66+34</a:t>
              </a:r>
              <a:r>
                <a:rPr 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2524" y="3571"/>
              <a:ext cx="4382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=234 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–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100 </a:t>
              </a:r>
              <a:endPara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2324" y="4803"/>
              <a:ext cx="2514" cy="1016"/>
            </a:xfrm>
            <a:prstGeom prst="rect">
              <a:avLst/>
            </a:prstGeom>
          </p:spPr>
          <p:txBody>
            <a:bodyPr wrap="none">
              <a:spAutoFit/>
            </a:bodyPr>
            <a:p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en-US" altLang="zh-CN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=134</a:t>
              </a: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endPara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17805" y="4245610"/>
            <a:ext cx="1182116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个数连续减去两个数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可以用这个数减去这两个数的和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差不变。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83540" y="1506855"/>
            <a:ext cx="3543300" cy="2187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7952740" y="1520825"/>
            <a:ext cx="3937000" cy="2187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97964" y="5380051"/>
            <a:ext cx="3395481" cy="76944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p>
            <a:r>
              <a:rPr lang="en-US" altLang="zh-CN" sz="4400" i="1" dirty="0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a-b-c=a-</a:t>
            </a:r>
            <a:r>
              <a:rPr lang="en-US" altLang="zh-CN" sz="4400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en-US" altLang="zh-CN" sz="4400" i="1" dirty="0" err="1" smtClean="0">
                <a:solidFill>
                  <a:srgbClr val="FF0000"/>
                </a:solidFill>
                <a:latin typeface="Times New Roman" panose="02020603050405020304" charset="0"/>
                <a:ea typeface="方正书宋_GBK"/>
                <a:cs typeface="Times New Roman" panose="02020603050405020304" charset="0"/>
              </a:rPr>
              <a:t>b+c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7" grpId="0" bldLvl="0" animBg="1"/>
      <p:bldP spid="58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1571" y="1857916"/>
            <a:ext cx="38884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(1)640-237-163</a:t>
            </a:r>
            <a:endParaRPr lang="en-US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1426210" y="2828290"/>
            <a:ext cx="5412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640-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237+163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1426242" y="3798332"/>
            <a:ext cx="2520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640-400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4"/>
          <p:cNvSpPr txBox="1"/>
          <p:nvPr/>
        </p:nvSpPr>
        <p:spPr>
          <a:xfrm>
            <a:off x="1426244" y="4768949"/>
            <a:ext cx="208823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240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6983140" y="1858173"/>
            <a:ext cx="388843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 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478-256-144</a:t>
            </a:r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4"/>
          <p:cNvSpPr txBox="1"/>
          <p:nvPr/>
        </p:nvSpPr>
        <p:spPr>
          <a:xfrm>
            <a:off x="6983095" y="2828290"/>
            <a:ext cx="4929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478-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256+144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TextBox 14"/>
          <p:cNvSpPr txBox="1"/>
          <p:nvPr/>
        </p:nvSpPr>
        <p:spPr>
          <a:xfrm>
            <a:off x="6983381" y="3798689"/>
            <a:ext cx="311906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478-400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4"/>
          <p:cNvSpPr txBox="1"/>
          <p:nvPr/>
        </p:nvSpPr>
        <p:spPr>
          <a:xfrm>
            <a:off x="6983381" y="4768914"/>
            <a:ext cx="208823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78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96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学以致用:教材第21页“做一做”第1,2题。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矩形 54"/>
          <p:cNvSpPr/>
          <p:nvPr/>
        </p:nvSpPr>
        <p:spPr>
          <a:xfrm>
            <a:off x="559844" y="1808560"/>
            <a:ext cx="946658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里和横线上填写相应的运算符号和数。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602408" y="1870674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575785" y="2758713"/>
            <a:ext cx="650240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868-52-48=868 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 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(52+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841505" y="3340363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6152838" y="2846023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212715" y="2744490"/>
            <a:ext cx="38036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-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984604" y="2737887"/>
            <a:ext cx="71882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48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265182" y="3785751"/>
            <a:ext cx="125476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1500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539211" y="3773557"/>
            <a:ext cx="52197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+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035778" y="3773810"/>
            <a:ext cx="738632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1500-28-272=          -(28 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272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5346700" y="4419600"/>
            <a:ext cx="123380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椭圆 65"/>
          <p:cNvSpPr/>
          <p:nvPr/>
        </p:nvSpPr>
        <p:spPr>
          <a:xfrm>
            <a:off x="7547935" y="3838573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596340" y="4741201"/>
            <a:ext cx="788289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415-74-26=              (  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346700" y="5326380"/>
            <a:ext cx="11734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6589442" y="4828431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7408693" y="5382412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9077959" y="5387492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/>
          <p:cNvSpPr/>
          <p:nvPr/>
        </p:nvSpPr>
        <p:spPr>
          <a:xfrm>
            <a:off x="8371438" y="4828573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672389" y="5650506"/>
            <a:ext cx="626173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i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6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3600" i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6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3600" i="1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           (  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5217577" y="6191687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/>
          <p:cNvSpPr/>
          <p:nvPr/>
        </p:nvSpPr>
        <p:spPr>
          <a:xfrm>
            <a:off x="6153323" y="5738823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7047111" y="6195832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8628112" y="6176147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/>
          <p:nvPr/>
        </p:nvSpPr>
        <p:spPr>
          <a:xfrm>
            <a:off x="7982551" y="5739148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439749" y="4681277"/>
            <a:ext cx="98679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415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641723" y="4720709"/>
            <a:ext cx="38036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-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7439945" y="4777859"/>
            <a:ext cx="71882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74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371399" y="4712072"/>
            <a:ext cx="52197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+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9199381" y="4789160"/>
            <a:ext cx="71882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26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523350" y="5557057"/>
            <a:ext cx="41148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endParaRPr lang="en-US" altLang="zh-CN" sz="3600" i="1" dirty="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215133" y="5665445"/>
            <a:ext cx="38036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-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309231" y="5598135"/>
            <a:ext cx="41148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endParaRPr lang="en-US" altLang="zh-CN" sz="3600" i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964642" y="5650725"/>
            <a:ext cx="52197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+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919553" y="5638503"/>
            <a:ext cx="386080" cy="645160"/>
          </a:xfrm>
          <a:prstGeom prst="rect">
            <a:avLst/>
          </a:prstGeom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endParaRPr lang="en-US" altLang="zh-CN" sz="3600" i="1" dirty="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96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学以致用:教材第21页“做一做”第1,2题。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矩形 31"/>
          <p:cNvSpPr/>
          <p:nvPr/>
        </p:nvSpPr>
        <p:spPr>
          <a:xfrm>
            <a:off x="559879" y="1796495"/>
            <a:ext cx="8965473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计算下面各题，怎样简便就怎样算。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194992" y="2841819"/>
            <a:ext cx="245364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528-53-47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593330" y="3706937"/>
            <a:ext cx="350964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 528-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(53+47)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93173" y="4572819"/>
            <a:ext cx="259778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 528-100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93173" y="5437937"/>
            <a:ext cx="159639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 428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53058" y="2841819"/>
            <a:ext cx="298958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545-167-145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399046" y="3706937"/>
            <a:ext cx="332867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=545-145-167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98889" y="4572819"/>
            <a:ext cx="232727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=400-167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398889" y="5437937"/>
            <a:ext cx="132588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=233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40" grpId="0"/>
      <p:bldP spid="41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96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学以致用:教材第21页“做一做”第1,2题。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矩形 31"/>
          <p:cNvSpPr/>
          <p:nvPr/>
        </p:nvSpPr>
        <p:spPr>
          <a:xfrm>
            <a:off x="559879" y="1796495"/>
            <a:ext cx="8965473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计算下面各题，怎样简便就怎样算。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090949" y="2841665"/>
            <a:ext cx="372300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487-187-139-61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545802" y="3734723"/>
            <a:ext cx="481330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=(487-187)-(139+61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45645" y="4627275"/>
            <a:ext cx="232727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=300-200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545645" y="5520333"/>
            <a:ext cx="132588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295445" y="2841665"/>
            <a:ext cx="318706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169-25-25-50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945243" y="3734723"/>
            <a:ext cx="411416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=169-(25+25+50)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945086" y="4627275"/>
            <a:ext cx="232727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=169-100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945086" y="5520333"/>
            <a:ext cx="105791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=69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4" grpId="0"/>
      <p:bldP spid="89" grpId="0"/>
      <p:bldP spid="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1256030" y="1692275"/>
            <a:ext cx="9679940" cy="1568450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一个数连续减去两个数,可以用这个数减去这两个数的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,差不变。用字母表示: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-(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6030" y="3808095"/>
            <a:ext cx="9679940" cy="1568450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在没有括号的连减运算中,任意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交换减数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的位置,差不变。用字母表示: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720788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教材第22页练习六第3,5,6题。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46" name="TextBox 26"/>
          <p:cNvSpPr txBox="1"/>
          <p:nvPr/>
        </p:nvSpPr>
        <p:spPr>
          <a:xfrm>
            <a:off x="3847877" y="1285652"/>
            <a:ext cx="4508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272772" y="1296205"/>
            <a:ext cx="179133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20-13=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296149" y="1296204"/>
            <a:ext cx="152336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15-8=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291618" y="2183740"/>
            <a:ext cx="179133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42-23=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307457" y="2183739"/>
            <a:ext cx="179133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36-18=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310056" y="3067935"/>
            <a:ext cx="198882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27-3-4=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395652" y="3045231"/>
            <a:ext cx="198882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45-7-8=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32"/>
          <p:cNvSpPr txBox="1"/>
          <p:nvPr/>
        </p:nvSpPr>
        <p:spPr>
          <a:xfrm>
            <a:off x="7645441" y="1296204"/>
            <a:ext cx="4508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33"/>
          <p:cNvSpPr txBox="1"/>
          <p:nvPr/>
        </p:nvSpPr>
        <p:spPr>
          <a:xfrm>
            <a:off x="3847877" y="2181610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34"/>
          <p:cNvSpPr txBox="1"/>
          <p:nvPr/>
        </p:nvSpPr>
        <p:spPr>
          <a:xfrm>
            <a:off x="7805498" y="2170832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35"/>
          <p:cNvSpPr txBox="1"/>
          <p:nvPr/>
        </p:nvSpPr>
        <p:spPr>
          <a:xfrm>
            <a:off x="4298727" y="3049027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36"/>
          <p:cNvSpPr txBox="1"/>
          <p:nvPr/>
        </p:nvSpPr>
        <p:spPr>
          <a:xfrm>
            <a:off x="8283777" y="3062587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310056" y="3985404"/>
            <a:ext cx="179133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39-29=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395652" y="3962700"/>
            <a:ext cx="179133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54-17=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24"/>
          <p:cNvSpPr txBox="1"/>
          <p:nvPr/>
        </p:nvSpPr>
        <p:spPr>
          <a:xfrm>
            <a:off x="3838265" y="3953892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25"/>
          <p:cNvSpPr txBox="1"/>
          <p:nvPr/>
        </p:nvSpPr>
        <p:spPr>
          <a:xfrm>
            <a:off x="7962757" y="3949447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08759" y="1145198"/>
            <a:ext cx="155448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口算</a:t>
            </a:r>
            <a:r>
              <a:rPr lang="zh-CN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310056" y="4858967"/>
            <a:ext cx="252476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109-9-10=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395652" y="4836263"/>
            <a:ext cx="252476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75-12-13=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31"/>
          <p:cNvSpPr txBox="1"/>
          <p:nvPr/>
        </p:nvSpPr>
        <p:spPr>
          <a:xfrm>
            <a:off x="4756847" y="4834344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37"/>
          <p:cNvSpPr txBox="1"/>
          <p:nvPr/>
        </p:nvSpPr>
        <p:spPr>
          <a:xfrm>
            <a:off x="8772045" y="4859334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2310056" y="5793864"/>
            <a:ext cx="198882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52-6-6=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395652" y="5771160"/>
            <a:ext cx="279273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125-15-10=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40"/>
          <p:cNvSpPr txBox="1"/>
          <p:nvPr/>
        </p:nvSpPr>
        <p:spPr>
          <a:xfrm>
            <a:off x="4299233" y="5787752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41"/>
          <p:cNvSpPr txBox="1"/>
          <p:nvPr/>
        </p:nvSpPr>
        <p:spPr>
          <a:xfrm>
            <a:off x="9002421" y="5770607"/>
            <a:ext cx="9867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3" grpId="0"/>
      <p:bldP spid="64" grpId="0"/>
      <p:bldP spid="65" grpId="0"/>
      <p:bldP spid="66" grpId="0"/>
      <p:bldP spid="67" grpId="0"/>
      <p:bldP spid="70" grpId="0"/>
      <p:bldP spid="71" grpId="0"/>
      <p:bldP spid="75" grpId="0"/>
      <p:bldP spid="76" grpId="0"/>
      <p:bldP spid="79" grpId="0"/>
      <p:bldP spid="8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26795" y="1492885"/>
            <a:ext cx="4497705" cy="3415030"/>
          </a:xfrm>
          <a:prstGeom prst="rect">
            <a:avLst/>
          </a:prstGeom>
        </p:spPr>
        <p:txBody>
          <a:bodyPr wrap="square">
            <a:spAutoFit/>
          </a:bodyPr>
          <a:p>
            <a:pPr algn="l" latinLnBrk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第一组:72-6-4=</a:t>
            </a:r>
            <a:endParaRPr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latinLnBrk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85-8-2=</a:t>
            </a:r>
            <a:endParaRPr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latinLnBrk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126-70-30=</a:t>
            </a:r>
            <a:endParaRPr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71895" y="1492885"/>
            <a:ext cx="5093970" cy="3415030"/>
          </a:xfrm>
          <a:prstGeom prst="rect">
            <a:avLst/>
          </a:prstGeom>
        </p:spPr>
        <p:txBody>
          <a:bodyPr wrap="square">
            <a:spAutoFit/>
          </a:bodyPr>
          <a:p>
            <a:pPr algn="l" latinLnBrk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第二组:72-(6 + 4)=</a:t>
            </a:r>
            <a:endParaRPr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latinLnBrk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85-(8+2)=</a:t>
            </a:r>
            <a:endParaRPr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latinLnBrk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126-(70+30)=</a:t>
            </a:r>
            <a:endParaRPr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3" name="TextBox 32"/>
          <p:cNvSpPr txBox="1"/>
          <p:nvPr/>
        </p:nvSpPr>
        <p:spPr>
          <a:xfrm>
            <a:off x="4445041" y="1956604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2"/>
          <p:cNvSpPr txBox="1"/>
          <p:nvPr/>
        </p:nvSpPr>
        <p:spPr>
          <a:xfrm>
            <a:off x="4445041" y="3106589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2"/>
          <p:cNvSpPr txBox="1"/>
          <p:nvPr/>
        </p:nvSpPr>
        <p:spPr>
          <a:xfrm>
            <a:off x="5308641" y="4154974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10312441" y="1956604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32"/>
          <p:cNvSpPr txBox="1"/>
          <p:nvPr/>
        </p:nvSpPr>
        <p:spPr>
          <a:xfrm>
            <a:off x="10312441" y="3106589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2"/>
          <p:cNvSpPr txBox="1"/>
          <p:nvPr/>
        </p:nvSpPr>
        <p:spPr>
          <a:xfrm>
            <a:off x="10838221" y="4154974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4" grpId="0"/>
      <p:bldP spid="4" grpId="1"/>
      <p:bldP spid="63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1" name="图片 10" descr="图片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6700" y="1577975"/>
            <a:ext cx="9740900" cy="370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9" name="文本框 24"/>
          <p:cNvSpPr txBox="1"/>
          <p:nvPr/>
        </p:nvSpPr>
        <p:spPr>
          <a:xfrm>
            <a:off x="575517" y="1427383"/>
            <a:ext cx="88584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这道题的已知条件和问题是什么?</a:t>
            </a:r>
            <a:endParaRPr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230755" y="2717800"/>
            <a:ext cx="5332095" cy="0"/>
          </a:xfrm>
          <a:prstGeom prst="line">
            <a:avLst/>
          </a:prstGeom>
          <a:ln w="38100" cmpd="sng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1903730" y="2091055"/>
            <a:ext cx="8578850" cy="4050665"/>
            <a:chOff x="2998" y="3293"/>
            <a:chExt cx="13510" cy="6379"/>
          </a:xfrm>
        </p:grpSpPr>
        <p:pic>
          <p:nvPicPr>
            <p:cNvPr id="28" name="图片 27" descr="C0]KAY3QQ2V9WI}L~ZRB]GV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98" y="3293"/>
              <a:ext cx="13510" cy="5129"/>
            </a:xfrm>
            <a:prstGeom prst="rect">
              <a:avLst/>
            </a:prstGeom>
          </p:spPr>
        </p:pic>
        <p:sp>
          <p:nvSpPr>
            <p:cNvPr id="31" name="Text Box 3"/>
            <p:cNvSpPr txBox="1">
              <a:spLocks noChangeArrowheads="1"/>
            </p:cNvSpPr>
            <p:nvPr/>
          </p:nvSpPr>
          <p:spPr bwMode="auto">
            <a:xfrm>
              <a:off x="3178" y="8754"/>
              <a:ext cx="10618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这本书一共</a:t>
              </a:r>
              <a:r>
                <a:rPr lang="en-US" altLang="zh-CN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234</a:t>
              </a:r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页，还剩多少页没看？</a:t>
              </a:r>
              <a:endPara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2110105" y="6224905"/>
            <a:ext cx="3268345" cy="0"/>
          </a:xfrm>
          <a:prstGeom prst="line">
            <a:avLst/>
          </a:prstGeom>
          <a:ln w="38100" cmpd="sng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693800" y="6224707"/>
            <a:ext cx="2661285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4212" name="Rectangle 4"/>
          <p:cNvSpPr>
            <a:spLocks noGrp="1" noChangeArrowheads="1"/>
          </p:cNvSpPr>
          <p:nvPr/>
        </p:nvSpPr>
        <p:spPr>
          <a:xfrm>
            <a:off x="1981513" y="648871"/>
            <a:ext cx="8229600" cy="1143000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4000" dirty="0" smtClean="0">
                <a:solidFill>
                  <a:srgbClr val="FF0066"/>
                </a:solidFill>
                <a:latin typeface="华文琥珀" panose="02010800040101010101" charset="-122"/>
                <a:ea typeface="华文琥珀" panose="02010800040101010101" charset="-122"/>
              </a:rPr>
              <a:t>方法一</a:t>
            </a:r>
            <a:endParaRPr lang="zh-CN" altLang="en-US" sz="4000" dirty="0">
              <a:solidFill>
                <a:srgbClr val="FF0066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2795" y="1556385"/>
            <a:ext cx="1073467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页数先去掉昨天的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66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再去掉今天的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34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就可算出还剩多少页没看。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9666" y="3233834"/>
            <a:ext cx="322897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234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66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34 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45843" y="4007525"/>
            <a:ext cx="25146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=168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34 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8622" y="4790046"/>
            <a:ext cx="29679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=134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（页） 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45756" y="5673700"/>
            <a:ext cx="477964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答：还剩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页没看。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4212" name="Rectangle 4"/>
          <p:cNvSpPr>
            <a:spLocks noGrp="1" noChangeArrowheads="1"/>
          </p:cNvSpPr>
          <p:nvPr/>
        </p:nvSpPr>
        <p:spPr>
          <a:xfrm>
            <a:off x="1981513" y="648871"/>
            <a:ext cx="8229600" cy="1143000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4000" dirty="0" smtClean="0">
                <a:solidFill>
                  <a:srgbClr val="FF0066"/>
                </a:solidFill>
                <a:latin typeface="华文琥珀" panose="02010800040101010101" charset="-122"/>
                <a:ea typeface="华文琥珀" panose="02010800040101010101" charset="-122"/>
              </a:rPr>
              <a:t>方法二</a:t>
            </a:r>
            <a:endParaRPr lang="en-US" altLang="zh-CN" sz="4000" dirty="0" smtClean="0">
              <a:solidFill>
                <a:srgbClr val="FF0066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2795" y="1556385"/>
            <a:ext cx="1073467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页数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先去掉今天看的34页,再去掉昨天的66页，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就可算出还剩多少页没看。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9666" y="3233834"/>
            <a:ext cx="322897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234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34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66 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45843" y="4007525"/>
            <a:ext cx="25146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=200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66 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8622" y="4790046"/>
            <a:ext cx="29679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=134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（页） 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45756" y="5673700"/>
            <a:ext cx="477964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答：还剩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页没看。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7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8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9.xml><?xml version="1.0" encoding="utf-8"?>
<p:tagLst xmlns:p="http://schemas.openxmlformats.org/presentationml/2006/main">
  <p:tag name="KSO_WM_UNIT_PLACING_PICTURE_USER_VIEWPORT" val="{&quot;height&quot;:3475,&quot;width&quot;:9470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1679</Words>
  <Application>WPS 演示</Application>
  <PresentationFormat>自定义</PresentationFormat>
  <Paragraphs>279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Times New Roman</vt:lpstr>
      <vt:lpstr>华文琥珀</vt:lpstr>
      <vt:lpstr>Arial Unicode MS</vt:lpstr>
      <vt:lpstr>方正书宋_GBK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zhangyumiao</cp:lastModifiedBy>
  <cp:revision>2233</cp:revision>
  <dcterms:created xsi:type="dcterms:W3CDTF">2017-11-13T08:28:00Z</dcterms:created>
  <dcterms:modified xsi:type="dcterms:W3CDTF">2021-09-23T01:26:12Z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5EE83F8DB97A45A38D1ED817A429EAB4</vt:lpwstr>
  </property>
</Properties>
</file>